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0"/>
  </p:notesMasterIdLst>
  <p:sldIdLst>
    <p:sldId id="256" r:id="rId2"/>
    <p:sldId id="353" r:id="rId3"/>
    <p:sldId id="387" r:id="rId4"/>
    <p:sldId id="397" r:id="rId5"/>
    <p:sldId id="388" r:id="rId6"/>
    <p:sldId id="354" r:id="rId7"/>
    <p:sldId id="355" r:id="rId8"/>
    <p:sldId id="356" r:id="rId9"/>
    <p:sldId id="357" r:id="rId10"/>
    <p:sldId id="358" r:id="rId11"/>
    <p:sldId id="359" r:id="rId12"/>
    <p:sldId id="360" r:id="rId13"/>
    <p:sldId id="361" r:id="rId14"/>
    <p:sldId id="362" r:id="rId15"/>
    <p:sldId id="363" r:id="rId16"/>
    <p:sldId id="364" r:id="rId17"/>
    <p:sldId id="379" r:id="rId18"/>
    <p:sldId id="366" r:id="rId19"/>
    <p:sldId id="365" r:id="rId20"/>
    <p:sldId id="389" r:id="rId21"/>
    <p:sldId id="367" r:id="rId22"/>
    <p:sldId id="368" r:id="rId23"/>
    <p:sldId id="369" r:id="rId24"/>
    <p:sldId id="370" r:id="rId25"/>
    <p:sldId id="371" r:id="rId26"/>
    <p:sldId id="372" r:id="rId27"/>
    <p:sldId id="373" r:id="rId28"/>
    <p:sldId id="375" r:id="rId29"/>
    <p:sldId id="374" r:id="rId30"/>
    <p:sldId id="376" r:id="rId31"/>
    <p:sldId id="398" r:id="rId32"/>
    <p:sldId id="399" r:id="rId33"/>
    <p:sldId id="401" r:id="rId34"/>
    <p:sldId id="394" r:id="rId35"/>
    <p:sldId id="396" r:id="rId36"/>
    <p:sldId id="395" r:id="rId37"/>
    <p:sldId id="377" r:id="rId38"/>
    <p:sldId id="378" r:id="rId39"/>
    <p:sldId id="384" r:id="rId40"/>
    <p:sldId id="385" r:id="rId41"/>
    <p:sldId id="386" r:id="rId42"/>
    <p:sldId id="400" r:id="rId43"/>
    <p:sldId id="390" r:id="rId44"/>
    <p:sldId id="392" r:id="rId45"/>
    <p:sldId id="391" r:id="rId46"/>
    <p:sldId id="393" r:id="rId47"/>
    <p:sldId id="402" r:id="rId48"/>
    <p:sldId id="380" r:id="rId4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FF0000"/>
    <a:srgbClr val="0000FF"/>
    <a:srgbClr val="FFCC00"/>
    <a:srgbClr val="FFFF00"/>
    <a:srgbClr val="FF00FF"/>
    <a:srgbClr val="00FFFF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6482" autoAdjust="0"/>
  </p:normalViewPr>
  <p:slideViewPr>
    <p:cSldViewPr>
      <p:cViewPr>
        <p:scale>
          <a:sx n="75" d="100"/>
          <a:sy n="75" d="100"/>
        </p:scale>
        <p:origin x="-4374" y="-20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Klepnutím lze upravit styly předlohy textu.</a:t>
            </a:r>
          </a:p>
          <a:p>
            <a:pPr lvl="1"/>
            <a:r>
              <a:rPr lang="en-US" noProof="0" smtClean="0"/>
              <a:t>Druhá úroveň</a:t>
            </a:r>
          </a:p>
          <a:p>
            <a:pPr lvl="2"/>
            <a:r>
              <a:rPr lang="en-US" noProof="0" smtClean="0"/>
              <a:t>Třetí úroveň</a:t>
            </a:r>
          </a:p>
          <a:p>
            <a:pPr lvl="3"/>
            <a:r>
              <a:rPr lang="en-US" noProof="0" smtClean="0"/>
              <a:t>Čtvrtá úroveň</a:t>
            </a:r>
          </a:p>
          <a:p>
            <a:pPr lvl="4"/>
            <a:r>
              <a:rPr lang="en-US" noProof="0" smtClean="0"/>
              <a:t>Pátá úroveň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DBAE70F-BE67-47F0-8F56-86CDE372F0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D7B67A-19DF-4C65-905B-A49E0CBA8819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A204B-38B9-480A-BCAC-D2832F7F25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25B3D-4B77-4EEB-B465-184504F260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2962E-9233-452D-9C0B-8E93FD7FEE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D8820-0D30-4827-8B29-005D6B43BE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3BDA7-CF63-4517-876A-2D7C053858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2492E-3786-471F-99F0-3CF395EE79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6FF5F-EB8A-4B96-A0BB-D72A83DE72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D868D-1A62-4F55-A3E2-629BCE5B12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F74FA-4007-49E2-9025-AAB7BB6980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7D481-AE35-43CE-9380-3B64A3F4C3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8396A-9490-40EF-8300-7757D8CD27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B9C5F-7F3D-4D61-AF95-38B38FECE4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7F9F8-9408-4FA2-ACBB-50B3A75E5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C7E6F-ED8C-4F7C-BC68-06DF34719B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4298BD-3370-4244-AD5E-C211974FB9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82C35-CA61-4378-A2D1-A062064B94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9ABFF-2D9E-4EF4-B500-407E4A4496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styly předlohy textu.</a:t>
            </a:r>
          </a:p>
          <a:p>
            <a:pPr lvl="1"/>
            <a:r>
              <a:rPr lang="en-US" altLang="en-US" smtClean="0"/>
              <a:t>Druhá úroveň</a:t>
            </a:r>
          </a:p>
          <a:p>
            <a:pPr lvl="2"/>
            <a:r>
              <a:rPr lang="en-US" altLang="en-US" smtClean="0"/>
              <a:t>Třetí úroveň</a:t>
            </a:r>
          </a:p>
          <a:p>
            <a:pPr lvl="3"/>
            <a:r>
              <a:rPr lang="en-US" altLang="en-US" smtClean="0"/>
              <a:t>Čtvrtá úroveň</a:t>
            </a:r>
          </a:p>
          <a:p>
            <a:pPr lvl="4"/>
            <a:r>
              <a:rPr lang="en-US" altLang="en-US" smtClean="0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3FA87A04-396D-4435-B987-3E93CF9B14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 userDrawn="1"/>
        </p:nvSpPr>
        <p:spPr bwMode="auto">
          <a:xfrm>
            <a:off x="395288" y="6092825"/>
            <a:ext cx="83534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xkrivanj@fel.cvut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3200" b="1" dirty="0" smtClean="0"/>
              <a:t>Subsurface scattering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sz="2000" dirty="0" smtClean="0"/>
              <a:t>Jaroslav Křivánek, </a:t>
            </a:r>
            <a:r>
              <a:rPr lang="en-US" sz="2000" dirty="0" smtClean="0"/>
              <a:t>KSVI</a:t>
            </a:r>
            <a:r>
              <a:rPr lang="cs-CZ" sz="2000" dirty="0" smtClean="0"/>
              <a:t>, MFF, UK</a:t>
            </a:r>
          </a:p>
          <a:p>
            <a:pPr eaLnBrk="1" hangingPunct="1"/>
            <a:r>
              <a:rPr lang="en-US" sz="2000" dirty="0" smtClean="0">
                <a:hlinkClick r:id="rId2"/>
              </a:rPr>
              <a:t>Jaroslav.Krivanek@mff.cuni.cz</a:t>
            </a:r>
            <a:endParaRPr lang="en-US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BSSRDF vs. BRDF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Show video (SIGGRAPH 2001 Electronic Theater)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410445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628800"/>
            <a:ext cx="410445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429" y="1628800"/>
            <a:ext cx="1018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BRDF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4008" y="1628800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BSSRDF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BSSRDF vs. BRDF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Some BRDF model do take subsurface scattering into account (to model diffuse reflection)</a:t>
            </a:r>
          </a:p>
          <a:p>
            <a:pPr lvl="1"/>
            <a:r>
              <a:rPr lang="en-US" dirty="0" smtClean="0"/>
              <a:t>[Kruger and </a:t>
            </a:r>
            <a:r>
              <a:rPr lang="en-US" dirty="0" err="1" smtClean="0"/>
              <a:t>Hanrahan</a:t>
            </a:r>
            <a:r>
              <a:rPr lang="en-US" dirty="0" smtClean="0"/>
              <a:t> 1993]</a:t>
            </a:r>
          </a:p>
          <a:p>
            <a:endParaRPr lang="en-US" dirty="0" smtClean="0"/>
          </a:p>
          <a:p>
            <a:r>
              <a:rPr lang="en-US" dirty="0" smtClean="0"/>
              <a:t>BRDF assumes light enters and exists at the same point</a:t>
            </a:r>
            <a:br>
              <a:rPr lang="en-US" dirty="0" smtClean="0"/>
            </a:br>
            <a:r>
              <a:rPr lang="en-US" dirty="0" smtClean="0"/>
              <a:t>(not that there isn’t any subsurface scattering!)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Generalized reflection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Remember that</a:t>
            </a:r>
          </a:p>
          <a:p>
            <a:endParaRPr lang="en-US" dirty="0" smtClean="0"/>
          </a:p>
          <a:p>
            <a:r>
              <a:rPr lang="en-US" dirty="0" smtClean="0"/>
              <a:t>So total outgoing radiance at </a:t>
            </a:r>
            <a:r>
              <a:rPr lang="en-US" i="1" dirty="0" smtClean="0"/>
              <a:t>x</a:t>
            </a:r>
            <a:r>
              <a:rPr lang="en-US" baseline="-25000" dirty="0" smtClean="0"/>
              <a:t>o</a:t>
            </a:r>
            <a:r>
              <a:rPr lang="en-US" dirty="0" smtClean="0"/>
              <a:t> in direction </a:t>
            </a:r>
            <a:r>
              <a:rPr lang="en-US" dirty="0" err="1" smtClean="0">
                <a:latin typeface="Symbol" pitchFamily="18" charset="2"/>
              </a:rPr>
              <a:t>w</a:t>
            </a:r>
            <a:r>
              <a:rPr lang="en-US" baseline="-25000" dirty="0" err="1" smtClean="0"/>
              <a:t>o</a:t>
            </a:r>
            <a:r>
              <a:rPr lang="en-US" dirty="0" smtClean="0"/>
              <a:t> is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(added integration over the surface)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632223"/>
            <a:ext cx="60864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8" y="3178671"/>
            <a:ext cx="8886825" cy="11144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Subsurface scattering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Path tracing – way too slow</a:t>
            </a:r>
          </a:p>
          <a:p>
            <a:r>
              <a:rPr lang="en-US" dirty="0" smtClean="0"/>
              <a:t>Photon mapping – practical [Dorsey et al. 1999]</a:t>
            </a:r>
          </a:p>
          <a:p>
            <a:endParaRPr lang="en-US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780928"/>
            <a:ext cx="3328842" cy="333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8474" y="2780928"/>
            <a:ext cx="3240360" cy="335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Simulating SS with photon mapping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Special instance of volume photon mapping </a:t>
            </a:r>
            <a:br>
              <a:rPr lang="en-US" dirty="0" smtClean="0"/>
            </a:br>
            <a:r>
              <a:rPr lang="en-US" dirty="0" smtClean="0"/>
              <a:t>[Jensen and Christensen 1998]</a:t>
            </a:r>
          </a:p>
          <a:p>
            <a:endParaRPr lang="en-US" dirty="0" smtClean="0"/>
          </a:p>
          <a:p>
            <a:r>
              <a:rPr lang="en-US" dirty="0" smtClean="0"/>
              <a:t>Photons distributed from light sources, stored inside objects as they interact with the medium</a:t>
            </a:r>
          </a:p>
          <a:p>
            <a:endParaRPr lang="en-US" dirty="0" smtClean="0"/>
          </a:p>
          <a:p>
            <a:r>
              <a:rPr lang="en-US" dirty="0" smtClean="0"/>
              <a:t>Ray tracing step enters the medium and gather photons</a:t>
            </a:r>
          </a:p>
          <a:p>
            <a:endParaRPr lang="en-US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with MC simulation of 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r>
              <a:rPr lang="en-US" dirty="0" smtClean="0"/>
              <a:t>MC simulations (path tracing, photon mapping) can get very expensive for high-</a:t>
            </a:r>
            <a:r>
              <a:rPr lang="en-US" dirty="0" err="1" smtClean="0"/>
              <a:t>albedo</a:t>
            </a:r>
            <a:r>
              <a:rPr lang="en-US" dirty="0" smtClean="0"/>
              <a:t> media (skin, milk)</a:t>
            </a:r>
          </a:p>
          <a:p>
            <a:r>
              <a:rPr lang="en-US" dirty="0" smtClean="0"/>
              <a:t>High </a:t>
            </a:r>
            <a:r>
              <a:rPr lang="en-US" dirty="0" err="1" smtClean="0"/>
              <a:t>albedo</a:t>
            </a:r>
            <a:r>
              <a:rPr lang="en-US" dirty="0" smtClean="0"/>
              <a:t> means little energy lost at scattering events</a:t>
            </a:r>
          </a:p>
          <a:p>
            <a:pPr lvl="1"/>
            <a:r>
              <a:rPr lang="en-US" dirty="0" smtClean="0"/>
              <a:t>Many scattering events need to be simulated (hundreds)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Example: </a:t>
            </a:r>
            <a:r>
              <a:rPr lang="en-US" dirty="0" err="1" smtClean="0"/>
              <a:t>albedo</a:t>
            </a:r>
            <a:r>
              <a:rPr lang="en-US" dirty="0" smtClean="0"/>
              <a:t> of skim milk, a = 0.9987</a:t>
            </a:r>
          </a:p>
          <a:p>
            <a:pPr lvl="1"/>
            <a:r>
              <a:rPr lang="en-US" dirty="0" smtClean="0"/>
              <a:t>After 100 scattering events, 87.5% energy retained</a:t>
            </a:r>
          </a:p>
          <a:p>
            <a:pPr lvl="1"/>
            <a:r>
              <a:rPr lang="en-US" dirty="0" smtClean="0"/>
              <a:t>After  500 scattering events, 51% energy retained</a:t>
            </a:r>
          </a:p>
          <a:p>
            <a:pPr lvl="1"/>
            <a:r>
              <a:rPr lang="en-US" dirty="0" smtClean="0"/>
              <a:t>After 1000 scattering events, 26% energy retained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(compare to surfaces, where after 10 bounces most energy is usually lost)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model for subsurface scattering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/>
          <a:lstStyle/>
          <a:p>
            <a:r>
              <a:rPr lang="en-US" dirty="0" smtClean="0"/>
              <a:t>Jensen, </a:t>
            </a:r>
            <a:r>
              <a:rPr lang="en-US" dirty="0" err="1" smtClean="0"/>
              <a:t>Marschner</a:t>
            </a:r>
            <a:r>
              <a:rPr lang="en-US" dirty="0" smtClean="0"/>
              <a:t>, </a:t>
            </a:r>
            <a:r>
              <a:rPr lang="en-US" dirty="0" err="1" smtClean="0"/>
              <a:t>Levoy</a:t>
            </a:r>
            <a:r>
              <a:rPr lang="en-US" dirty="0" smtClean="0"/>
              <a:t>, and </a:t>
            </a:r>
            <a:r>
              <a:rPr lang="en-US" dirty="0" err="1" smtClean="0"/>
              <a:t>Hanrahan</a:t>
            </a:r>
            <a:r>
              <a:rPr lang="en-US" dirty="0" smtClean="0"/>
              <a:t>, 2001</a:t>
            </a:r>
          </a:p>
          <a:p>
            <a:pPr lvl="1"/>
            <a:r>
              <a:rPr lang="en-US" dirty="0" smtClean="0"/>
              <a:t>Won Academy award (Oscar) for this contribution</a:t>
            </a:r>
          </a:p>
          <a:p>
            <a:endParaRPr lang="en-US" dirty="0" smtClean="0"/>
          </a:p>
          <a:p>
            <a:r>
              <a:rPr lang="en-US" dirty="0" smtClean="0"/>
              <a:t>Can find a diffuse BSSRDF </a:t>
            </a:r>
            <a:r>
              <a:rPr lang="en-US" i="1" dirty="0" smtClean="0"/>
              <a:t>R</a:t>
            </a:r>
            <a:r>
              <a:rPr lang="en-US" i="1" baseline="-25000" dirty="0" smtClean="0"/>
              <a:t>d</a:t>
            </a:r>
            <a:r>
              <a:rPr lang="en-US" dirty="0" smtClean="0"/>
              <a:t>(</a:t>
            </a:r>
            <a:r>
              <a:rPr lang="en-US" i="1" dirty="0" smtClean="0"/>
              <a:t>r</a:t>
            </a:r>
            <a:r>
              <a:rPr lang="en-US" dirty="0" smtClean="0"/>
              <a:t>), where r = ||</a:t>
            </a:r>
            <a:r>
              <a:rPr lang="en-US" b="1" dirty="0" smtClean="0"/>
              <a:t>x</a:t>
            </a:r>
            <a:r>
              <a:rPr lang="en-US" baseline="-25000" dirty="0" smtClean="0"/>
              <a:t>0</a:t>
            </a:r>
            <a:r>
              <a:rPr lang="en-US" dirty="0" smtClean="0"/>
              <a:t> – </a:t>
            </a:r>
            <a:r>
              <a:rPr lang="en-US" b="1" dirty="0" smtClean="0"/>
              <a:t>x</a:t>
            </a:r>
            <a:r>
              <a:rPr lang="en-US" baseline="-25000" dirty="0" smtClean="0"/>
              <a:t>i</a:t>
            </a:r>
            <a:r>
              <a:rPr lang="en-US" dirty="0" smtClean="0"/>
              <a:t>||</a:t>
            </a:r>
          </a:p>
          <a:p>
            <a:pPr lvl="1"/>
            <a:r>
              <a:rPr lang="en-US" dirty="0" smtClean="0"/>
              <a:t>1D instead of 8D !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b="14341"/>
          <a:stretch>
            <a:fillRect/>
          </a:stretch>
        </p:blipFill>
        <p:spPr bwMode="auto">
          <a:xfrm>
            <a:off x="4268663" y="3463977"/>
            <a:ext cx="4047753" cy="3277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model for subsurface scattering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/>
          <a:lstStyle/>
          <a:p>
            <a:r>
              <a:rPr lang="en-US" dirty="0" smtClean="0"/>
              <a:t>Several </a:t>
            </a:r>
            <a:r>
              <a:rPr lang="en-US" b="1" dirty="0" smtClean="0"/>
              <a:t>key approximations </a:t>
            </a:r>
            <a:r>
              <a:rPr lang="en-US" dirty="0" smtClean="0"/>
              <a:t>that make it possible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Principle of similarity </a:t>
            </a:r>
          </a:p>
          <a:p>
            <a:pPr lvl="2"/>
            <a:r>
              <a:rPr lang="en-US" dirty="0" smtClean="0"/>
              <a:t>Approximate highly scattering, directional medium by </a:t>
            </a:r>
            <a:r>
              <a:rPr lang="en-US" b="1" dirty="0" smtClean="0"/>
              <a:t>isotropic </a:t>
            </a:r>
            <a:r>
              <a:rPr lang="en-US" dirty="0" smtClean="0"/>
              <a:t>medium with modified  (“reduced”) coefficients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Diffusion approximation</a:t>
            </a:r>
          </a:p>
          <a:p>
            <a:pPr lvl="2"/>
            <a:r>
              <a:rPr lang="en-US" dirty="0" smtClean="0"/>
              <a:t>Multiple scattering can be modeled as </a:t>
            </a:r>
            <a:r>
              <a:rPr lang="en-US" b="1" dirty="0" smtClean="0"/>
              <a:t>diffusion</a:t>
            </a:r>
            <a:r>
              <a:rPr lang="en-US" dirty="0" smtClean="0"/>
              <a:t> (simpler equation than full RTE)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Dipole approximation</a:t>
            </a:r>
          </a:p>
          <a:p>
            <a:pPr lvl="2"/>
            <a:r>
              <a:rPr lang="en-US" dirty="0" smtClean="0"/>
              <a:t>Closed-form solution of diffusion can be obtained by placing two virtual point sources in and outside of the medium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/>
          <a:lstStyle/>
          <a:p>
            <a:r>
              <a:rPr lang="en-US" dirty="0" smtClean="0"/>
              <a:t>Approx. #1: Principle of similarity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Observation</a:t>
            </a:r>
          </a:p>
          <a:p>
            <a:pPr lvl="1"/>
            <a:r>
              <a:rPr lang="en-US" dirty="0" smtClean="0"/>
              <a:t>Even </a:t>
            </a:r>
            <a:r>
              <a:rPr lang="en-US" dirty="0" smtClean="0"/>
              <a:t>highly anisotropic medium becomes isotropic after many interactions because every scattering blurs </a:t>
            </a:r>
            <a:r>
              <a:rPr lang="en-US" dirty="0" smtClean="0"/>
              <a:t>light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b="1" dirty="0" smtClean="0"/>
              <a:t>Isotropic approximation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Approx. #1: Principle of similarity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r>
              <a:rPr lang="en-US" dirty="0" err="1" smtClean="0"/>
              <a:t>Anisotropically</a:t>
            </a:r>
            <a:r>
              <a:rPr lang="en-US" dirty="0" smtClean="0"/>
              <a:t> scattering medium with </a:t>
            </a:r>
            <a:r>
              <a:rPr lang="en-US" b="1" dirty="0" smtClean="0"/>
              <a:t>high </a:t>
            </a:r>
            <a:r>
              <a:rPr lang="en-US" b="1" dirty="0" err="1" smtClean="0"/>
              <a:t>albedo</a:t>
            </a:r>
            <a:r>
              <a:rPr lang="en-US" dirty="0" smtClean="0"/>
              <a:t> approximated as </a:t>
            </a:r>
            <a:r>
              <a:rPr lang="en-US" b="1" dirty="0" smtClean="0"/>
              <a:t>isotropic</a:t>
            </a:r>
            <a:r>
              <a:rPr lang="en-US" dirty="0" smtClean="0"/>
              <a:t> medium with</a:t>
            </a:r>
          </a:p>
          <a:p>
            <a:pPr lvl="1"/>
            <a:r>
              <a:rPr lang="en-US" dirty="0" smtClean="0"/>
              <a:t>reduced scattering coefficient:</a:t>
            </a:r>
          </a:p>
          <a:p>
            <a:pPr lvl="1"/>
            <a:r>
              <a:rPr lang="en-US" dirty="0" smtClean="0"/>
              <a:t>reduced extinction coefficient:</a:t>
            </a:r>
          </a:p>
          <a:p>
            <a:pPr lvl="1"/>
            <a:r>
              <a:rPr lang="en-US" dirty="0" smtClean="0"/>
              <a:t>(absorption coefficient stays the same)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Recall that </a:t>
            </a:r>
            <a:r>
              <a:rPr lang="en-US" i="1" dirty="0" smtClean="0"/>
              <a:t>g</a:t>
            </a:r>
            <a:r>
              <a:rPr lang="en-US" dirty="0" smtClean="0"/>
              <a:t> is the </a:t>
            </a:r>
            <a:r>
              <a:rPr lang="en-US" b="1" dirty="0" smtClean="0"/>
              <a:t>mean cosine</a:t>
            </a:r>
            <a:r>
              <a:rPr lang="en-US" dirty="0" smtClean="0"/>
              <a:t> of the phase function: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smtClean="0"/>
              <a:t>Equal to the anisotropy parameter for the </a:t>
            </a:r>
            <a:r>
              <a:rPr lang="en-US" dirty="0" err="1" smtClean="0"/>
              <a:t>Henyey</a:t>
            </a:r>
            <a:r>
              <a:rPr lang="en-US" dirty="0" smtClean="0"/>
              <a:t>-Greenstein phase function </a:t>
            </a:r>
          </a:p>
          <a:p>
            <a:endParaRPr lang="en-US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1048" y="2420888"/>
            <a:ext cx="22002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0863" y="2827536"/>
            <a:ext cx="1990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4653136"/>
            <a:ext cx="408622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Subsurface scattering examples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530725"/>
          </a:xfrm>
        </p:spPr>
        <p:txBody>
          <a:bodyPr/>
          <a:lstStyle/>
          <a:p>
            <a:pPr eaLnBrk="1" hangingPunct="1"/>
            <a:endParaRPr lang="cs-CZ" dirty="0" smtClean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4126556"/>
            <a:ext cx="2592288" cy="2470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340768"/>
            <a:ext cx="2016224" cy="268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340768"/>
            <a:ext cx="2532881" cy="269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1340768"/>
            <a:ext cx="2425452" cy="242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7" cstate="print"/>
          <a:srcRect l="12814" r="20984"/>
          <a:stretch>
            <a:fillRect/>
          </a:stretch>
        </p:blipFill>
        <p:spPr bwMode="auto">
          <a:xfrm>
            <a:off x="4567074" y="4149080"/>
            <a:ext cx="216516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3861048"/>
            <a:ext cx="182420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7596336" y="2276872"/>
            <a:ext cx="79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Real</a:t>
            </a:r>
            <a:endParaRPr lang="en-US" sz="2400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9512" y="5199583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Simulated</a:t>
            </a:r>
            <a:endParaRPr lang="en-US" sz="2400" dirty="0"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/>
          <a:lstStyle/>
          <a:p>
            <a:r>
              <a:rPr lang="en-US" dirty="0" smtClean="0"/>
              <a:t>Reduced scattering coefficient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Strongly </a:t>
            </a:r>
            <a:r>
              <a:rPr lang="en-US" dirty="0" smtClean="0"/>
              <a:t>forward scattering medium, </a:t>
            </a:r>
            <a:r>
              <a:rPr lang="en-US" i="1" dirty="0" smtClean="0"/>
              <a:t>g</a:t>
            </a:r>
            <a:r>
              <a:rPr lang="en-US" dirty="0" smtClean="0"/>
              <a:t> = 1</a:t>
            </a:r>
          </a:p>
          <a:p>
            <a:pPr lvl="2"/>
            <a:r>
              <a:rPr lang="en-US" dirty="0" smtClean="0"/>
              <a:t>Actual medium: the light makes a strong forward progress</a:t>
            </a:r>
          </a:p>
          <a:p>
            <a:pPr lvl="2"/>
            <a:r>
              <a:rPr lang="en-US" dirty="0" smtClean="0"/>
              <a:t>Approximation: small reduced </a:t>
            </a:r>
            <a:r>
              <a:rPr lang="en-US" dirty="0" err="1" smtClean="0"/>
              <a:t>coeff</a:t>
            </a:r>
            <a:r>
              <a:rPr lang="en-US" dirty="0" smtClean="0"/>
              <a:t> =&gt; large distance before light scatters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Strongly </a:t>
            </a:r>
            <a:r>
              <a:rPr lang="en-US" dirty="0" smtClean="0"/>
              <a:t>backward scattering medium, </a:t>
            </a:r>
            <a:r>
              <a:rPr lang="en-US" i="1" dirty="0" smtClean="0"/>
              <a:t>g</a:t>
            </a:r>
            <a:r>
              <a:rPr lang="en-US" dirty="0" smtClean="0"/>
              <a:t> = -1</a:t>
            </a:r>
          </a:p>
          <a:p>
            <a:pPr lvl="2"/>
            <a:r>
              <a:rPr lang="en-US" dirty="0" smtClean="0"/>
              <a:t>Actual medium: light bounces forth and back, not making much progress</a:t>
            </a:r>
          </a:p>
          <a:p>
            <a:pPr lvl="2"/>
            <a:r>
              <a:rPr lang="en-US" dirty="0" smtClean="0"/>
              <a:t>Approximation: large reduced </a:t>
            </a:r>
            <a:r>
              <a:rPr lang="en-US" dirty="0" err="1" smtClean="0"/>
              <a:t>coeff</a:t>
            </a:r>
            <a:r>
              <a:rPr lang="en-US" dirty="0" smtClean="0"/>
              <a:t> =&gt; small scattering distance</a:t>
            </a:r>
          </a:p>
          <a:p>
            <a:endParaRPr lang="en-US" dirty="0"/>
          </a:p>
        </p:txBody>
      </p:sp>
      <p:grpSp>
        <p:nvGrpSpPr>
          <p:cNvPr id="6" name="Skupina 5"/>
          <p:cNvGrpSpPr/>
          <p:nvPr/>
        </p:nvGrpSpPr>
        <p:grpSpPr>
          <a:xfrm>
            <a:off x="3203848" y="1484784"/>
            <a:ext cx="2664296" cy="720080"/>
            <a:chOff x="3203848" y="1484784"/>
            <a:chExt cx="2664296" cy="720080"/>
          </a:xfrm>
        </p:grpSpPr>
        <p:sp>
          <p:nvSpPr>
            <p:cNvPr id="5" name="Obdélník 4"/>
            <p:cNvSpPr/>
            <p:nvPr/>
          </p:nvSpPr>
          <p:spPr>
            <a:xfrm>
              <a:off x="3203848" y="1484784"/>
              <a:ext cx="2664296" cy="7200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19872" y="1628800"/>
              <a:ext cx="2200275" cy="409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Approx. #2:  Diffusion approximation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know that radiance mostly isotropic after multiple scattering; assume homogeneous, optically thick</a:t>
            </a:r>
          </a:p>
          <a:p>
            <a:r>
              <a:rPr lang="en-US" dirty="0" smtClean="0"/>
              <a:t>Approximate radiance at a point with just 4 SH terms: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Constant term: </a:t>
            </a:r>
            <a:r>
              <a:rPr lang="en-US" b="1" dirty="0" smtClean="0"/>
              <a:t>scalar</a:t>
            </a:r>
            <a:r>
              <a:rPr lang="en-US" dirty="0" smtClean="0"/>
              <a:t> irradiance, or </a:t>
            </a:r>
            <a:r>
              <a:rPr lang="en-US" b="1" dirty="0" err="1" smtClean="0">
                <a:solidFill>
                  <a:srgbClr val="C00000"/>
                </a:solidFill>
              </a:rPr>
              <a:t>fluence</a:t>
            </a:r>
            <a:endParaRPr lang="en-US" b="1" dirty="0" smtClean="0">
              <a:solidFill>
                <a:srgbClr val="C00000"/>
              </a:solidFill>
            </a:endParaRP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dirty="0" smtClean="0"/>
              <a:t>Linear term: </a:t>
            </a:r>
            <a:r>
              <a:rPr lang="en-US" b="1" dirty="0" smtClean="0">
                <a:solidFill>
                  <a:srgbClr val="0070C0"/>
                </a:solidFill>
              </a:rPr>
              <a:t>vector irradiance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8850" y="3024188"/>
            <a:ext cx="46863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Skupina 10"/>
          <p:cNvGrpSpPr/>
          <p:nvPr/>
        </p:nvGrpSpPr>
        <p:grpSpPr>
          <a:xfrm>
            <a:off x="2339752" y="4653136"/>
            <a:ext cx="4464496" cy="576064"/>
            <a:chOff x="2123728" y="4653136"/>
            <a:chExt cx="4464496" cy="576064"/>
          </a:xfrm>
        </p:grpSpPr>
        <p:pic>
          <p:nvPicPr>
            <p:cNvPr id="788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67744" y="4725144"/>
              <a:ext cx="41814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bdélník 7"/>
            <p:cNvSpPr/>
            <p:nvPr/>
          </p:nvSpPr>
          <p:spPr>
            <a:xfrm>
              <a:off x="2123728" y="4653136"/>
              <a:ext cx="4464496" cy="576064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2663788" y="5949280"/>
            <a:ext cx="3816424" cy="720080"/>
            <a:chOff x="2699792" y="5877272"/>
            <a:chExt cx="3816424" cy="720080"/>
          </a:xfrm>
        </p:grpSpPr>
        <p:pic>
          <p:nvPicPr>
            <p:cNvPr id="7885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71800" y="6021288"/>
              <a:ext cx="3676650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bdélník 8"/>
            <p:cNvSpPr/>
            <p:nvPr/>
          </p:nvSpPr>
          <p:spPr>
            <a:xfrm>
              <a:off x="2699792" y="5877272"/>
              <a:ext cx="3816424" cy="72008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Diffusion approximation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With the assumptions from previous slide, the full RTE can be approximated by the </a:t>
            </a:r>
            <a:r>
              <a:rPr lang="en-US" b="1" dirty="0" smtClean="0"/>
              <a:t>diffusion equation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Simpler than RTE (we’re only solving for the scalar </a:t>
            </a:r>
            <a:r>
              <a:rPr lang="en-US" dirty="0" err="1" smtClean="0"/>
              <a:t>fluence</a:t>
            </a:r>
            <a:r>
              <a:rPr lang="en-US" dirty="0" smtClean="0"/>
              <a:t>, rather than directional radiance)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Skipped here, see [Jensen et al. 2001] for details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140968"/>
            <a:ext cx="2728038" cy="164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diffusion equation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be solved numerically</a:t>
            </a:r>
          </a:p>
          <a:p>
            <a:r>
              <a:rPr lang="en-US" dirty="0" smtClean="0"/>
              <a:t>Simple analytical solution for point source in infinite homogeneous medium: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Diffusion coefficient: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Effective transport coefficient: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4023" y="3465562"/>
            <a:ext cx="3343275" cy="9715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5720804"/>
            <a:ext cx="21145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4913982"/>
            <a:ext cx="12382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800367" y="4643844"/>
            <a:ext cx="2020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distance to source</a:t>
            </a:r>
            <a:endParaRPr lang="en-US" dirty="0">
              <a:latin typeface="+mn-lt"/>
            </a:endParaRPr>
          </a:p>
        </p:txBody>
      </p:sp>
      <p:cxnSp>
        <p:nvCxnSpPr>
          <p:cNvPr id="10" name="Straight Connector 9"/>
          <p:cNvCxnSpPr>
            <a:stCxn id="8" idx="1"/>
          </p:cNvCxnSpPr>
          <p:nvPr/>
        </p:nvCxnSpPr>
        <p:spPr>
          <a:xfrm rot="10800000">
            <a:off x="6300193" y="4365104"/>
            <a:ext cx="500175" cy="463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40327" y="292494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source flux</a:t>
            </a:r>
            <a:endParaRPr lang="en-US" dirty="0">
              <a:latin typeface="+mn-lt"/>
            </a:endParaRPr>
          </a:p>
        </p:txBody>
      </p:sp>
      <p:cxnSp>
        <p:nvCxnSpPr>
          <p:cNvPr id="12" name="Straight Connector 11"/>
          <p:cNvCxnSpPr>
            <a:stCxn id="11" idx="1"/>
          </p:cNvCxnSpPr>
          <p:nvPr/>
        </p:nvCxnSpPr>
        <p:spPr>
          <a:xfrm rot="10800000" flipV="1">
            <a:off x="5364089" y="3109610"/>
            <a:ext cx="1076239" cy="463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diffusion equation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medium not infinite, need to enforce </a:t>
            </a:r>
            <a:r>
              <a:rPr lang="en-US" b="1" dirty="0" smtClean="0"/>
              <a:t>boundary condition</a:t>
            </a:r>
          </a:p>
          <a:p>
            <a:pPr lvl="1"/>
            <a:r>
              <a:rPr lang="en-US" dirty="0" smtClean="0"/>
              <a:t>Radiance at boundary going down equal to radiance incident at boundary weighed by Fresnel </a:t>
            </a:r>
            <a:r>
              <a:rPr lang="en-US" dirty="0" err="1" smtClean="0"/>
              <a:t>coeff</a:t>
            </a:r>
            <a:r>
              <a:rPr lang="en-US" dirty="0" smtClean="0"/>
              <a:t> (accounting for reflection)</a:t>
            </a:r>
          </a:p>
          <a:p>
            <a:endParaRPr lang="en-US" dirty="0" smtClean="0"/>
          </a:p>
          <a:p>
            <a:r>
              <a:rPr lang="en-US" dirty="0" smtClean="0"/>
              <a:t>Fulfilled, if </a:t>
            </a:r>
            <a:r>
              <a:rPr lang="en-US" i="1" dirty="0" smtClean="0">
                <a:latin typeface="Symbol" pitchFamily="18" charset="2"/>
              </a:rPr>
              <a:t>f</a:t>
            </a:r>
            <a:r>
              <a:rPr lang="en-US" dirty="0" smtClean="0"/>
              <a:t>(0,0,2</a:t>
            </a:r>
            <a:r>
              <a:rPr lang="en-US" i="1" dirty="0" smtClean="0"/>
              <a:t>AD</a:t>
            </a:r>
            <a:r>
              <a:rPr lang="en-US" dirty="0" smtClean="0"/>
              <a:t>) = 0 (zero </a:t>
            </a:r>
            <a:r>
              <a:rPr lang="en-US" dirty="0" err="1" smtClean="0"/>
              <a:t>fluence</a:t>
            </a:r>
            <a:r>
              <a:rPr lang="en-US" dirty="0" smtClean="0"/>
              <a:t> at height 2AD)</a:t>
            </a:r>
          </a:p>
          <a:p>
            <a:pPr lvl="1"/>
            <a:r>
              <a:rPr lang="en-US" dirty="0" smtClean="0"/>
              <a:t>where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Diffuse Fresnel reflectance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4581128"/>
            <a:ext cx="20193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6021288"/>
            <a:ext cx="3420428" cy="620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697" y="6021288"/>
            <a:ext cx="3533775" cy="61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105661" y="6131396"/>
            <a:ext cx="1173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</a:rPr>
              <a:t>approx as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Dipole approximation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Fulfill </a:t>
            </a:r>
            <a:r>
              <a:rPr lang="en-US" i="1" dirty="0" smtClean="0">
                <a:latin typeface="Symbol" pitchFamily="18" charset="2"/>
              </a:rPr>
              <a:t>f</a:t>
            </a:r>
            <a:r>
              <a:rPr lang="en-US" dirty="0" smtClean="0"/>
              <a:t>(0,0,2</a:t>
            </a:r>
            <a:r>
              <a:rPr lang="en-US" i="1" dirty="0" smtClean="0"/>
              <a:t>AD</a:t>
            </a:r>
            <a:r>
              <a:rPr lang="en-US" dirty="0" smtClean="0"/>
              <a:t>) = 0 by placing </a:t>
            </a:r>
            <a:r>
              <a:rPr lang="en-US" b="1" dirty="0" smtClean="0"/>
              <a:t>two point sources </a:t>
            </a:r>
            <a:r>
              <a:rPr lang="en-US" dirty="0" smtClean="0"/>
              <a:t>(positive and negative) inside and above medium </a:t>
            </a:r>
            <a:endParaRPr lang="en-US" dirty="0"/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4653136"/>
            <a:ext cx="16478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660231" y="5013176"/>
            <a:ext cx="2123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one mean free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path below surface</a:t>
            </a:r>
            <a:endParaRPr lang="en-US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88224" y="4509120"/>
            <a:ext cx="2123728" cy="1152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564904"/>
            <a:ext cx="4410075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9101" y="3212976"/>
            <a:ext cx="4402333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5257800"/>
          </a:xfrm>
        </p:spPr>
        <p:txBody>
          <a:bodyPr/>
          <a:lstStyle/>
          <a:p>
            <a:r>
              <a:rPr lang="en-US" dirty="0" err="1" smtClean="0"/>
              <a:t>Fluence</a:t>
            </a:r>
            <a:r>
              <a:rPr lang="en-US" dirty="0" smtClean="0"/>
              <a:t> due to the dipole (</a:t>
            </a:r>
            <a:r>
              <a:rPr lang="en-US" i="1" dirty="0" err="1" smtClean="0"/>
              <a:t>d</a:t>
            </a:r>
            <a:r>
              <a:rPr lang="en-US" i="1" baseline="-25000" dirty="0" err="1" smtClean="0"/>
              <a:t>r</a:t>
            </a:r>
            <a:r>
              <a:rPr lang="en-US" dirty="0" smtClean="0"/>
              <a:t> … dist to real, </a:t>
            </a:r>
            <a:r>
              <a:rPr lang="en-US" i="1" dirty="0" err="1" smtClean="0"/>
              <a:t>d</a:t>
            </a:r>
            <a:r>
              <a:rPr lang="en-US" i="1" baseline="-25000" dirty="0" err="1" smtClean="0"/>
              <a:t>v</a:t>
            </a:r>
            <a:r>
              <a:rPr lang="en-US" dirty="0" smtClean="0"/>
              <a:t> .. to virtual)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Diffuse reflectance due to dipole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We want radiant </a:t>
            </a:r>
            <a:r>
              <a:rPr lang="en-US" dirty="0" err="1" smtClean="0"/>
              <a:t>exitance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radiosity</a:t>
            </a:r>
            <a:r>
              <a:rPr lang="en-US" dirty="0" smtClean="0"/>
              <a:t>) at surface…</a:t>
            </a:r>
          </a:p>
          <a:p>
            <a:pPr lvl="2"/>
            <a:r>
              <a:rPr lang="en-US" dirty="0" smtClean="0"/>
              <a:t>(gradient of </a:t>
            </a:r>
            <a:r>
              <a:rPr lang="en-US" dirty="0" err="1" smtClean="0"/>
              <a:t>fluence</a:t>
            </a:r>
            <a:r>
              <a:rPr lang="en-US" dirty="0" smtClean="0"/>
              <a:t> 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… per unit incident flux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Dipole approximation</a:t>
            </a:r>
            <a:endParaRPr lang="en-US" dirty="0"/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265809"/>
            <a:ext cx="5267325" cy="10191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4211960" y="6381328"/>
            <a:ext cx="2664296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923928" y="5589240"/>
            <a:ext cx="2088232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reflectance due to dipole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Gradient of </a:t>
            </a:r>
            <a:r>
              <a:rPr lang="en-US" dirty="0" err="1" smtClean="0"/>
              <a:t>fluence</a:t>
            </a:r>
            <a:r>
              <a:rPr lang="en-US" dirty="0" smtClean="0"/>
              <a:t> per unit incident flux</a:t>
            </a:r>
            <a:endParaRPr lang="en-US" dirty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242667"/>
            <a:ext cx="8610600" cy="19145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rot="10800000" flipV="1">
            <a:off x="2771800" y="2564904"/>
            <a:ext cx="1584176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27984" y="2132856"/>
            <a:ext cx="25394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gradient in the normal </a:t>
            </a:r>
          </a:p>
          <a:p>
            <a:r>
              <a:rPr lang="en-US" dirty="0" smtClean="0">
                <a:latin typeface="+mn-lt"/>
              </a:rPr>
              <a:t>direction = derivative </a:t>
            </a:r>
            <a:br>
              <a:rPr lang="en-US" dirty="0" smtClean="0">
                <a:latin typeface="+mn-lt"/>
              </a:rPr>
            </a:br>
            <a:r>
              <a:rPr lang="en-US" dirty="0" err="1" smtClean="0">
                <a:latin typeface="+mn-lt"/>
              </a:rPr>
              <a:t>w.r.t</a:t>
            </a:r>
            <a:r>
              <a:rPr lang="en-US" dirty="0" smtClean="0">
                <a:latin typeface="+mn-lt"/>
              </a:rPr>
              <a:t>. z-axis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Diffusion profile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Plot of </a:t>
            </a:r>
            <a:r>
              <a:rPr lang="en-US" i="1" dirty="0" smtClean="0"/>
              <a:t>R</a:t>
            </a:r>
            <a:r>
              <a:rPr lang="en-US" i="1" baseline="-25000" dirty="0" smtClean="0"/>
              <a:t>d</a:t>
            </a:r>
            <a:endParaRPr lang="en-US" i="1" baseline="-25000" dirty="0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8543" y="1772816"/>
            <a:ext cx="4695825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diffusion BSSRDF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56992"/>
            <a:ext cx="7962900" cy="7905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3347864" y="4005064"/>
            <a:ext cx="792088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87295" y="4726885"/>
            <a:ext cx="1896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Fresnel term for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incident light</a:t>
            </a:r>
            <a:endParaRPr lang="en-US" dirty="0">
              <a:latin typeface="+mn-lt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588224" y="4005064"/>
            <a:ext cx="792088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27655" y="4726885"/>
            <a:ext cx="1896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Fresnel term for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outgoing light</a:t>
            </a:r>
            <a:endParaRPr lang="en-US" dirty="0">
              <a:latin typeface="+mn-lt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5400000">
            <a:off x="5148064" y="3140968"/>
            <a:ext cx="648072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88024" y="2204864"/>
            <a:ext cx="2986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Diffuse multiple-scattering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reflectance</a:t>
            </a:r>
            <a:endParaRPr lang="en-US" dirty="0">
              <a:latin typeface="+mn-lt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915816" y="2852936"/>
            <a:ext cx="792088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38484" y="2350621"/>
            <a:ext cx="2265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Normalization term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(like for surfaces)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843915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scattering term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Cannot be </a:t>
            </a:r>
            <a:r>
              <a:rPr lang="en-US" dirty="0" smtClean="0"/>
              <a:t>accurately described </a:t>
            </a:r>
            <a:r>
              <a:rPr lang="en-US" dirty="0" smtClean="0"/>
              <a:t>by diffusion</a:t>
            </a:r>
          </a:p>
          <a:p>
            <a:endParaRPr lang="en-US" dirty="0" smtClean="0"/>
          </a:p>
          <a:p>
            <a:r>
              <a:rPr lang="en-US" dirty="0" smtClean="0"/>
              <a:t>Much </a:t>
            </a:r>
            <a:r>
              <a:rPr lang="en-US" dirty="0" smtClean="0"/>
              <a:t>shorter influence than multiple scattering</a:t>
            </a:r>
          </a:p>
          <a:p>
            <a:endParaRPr lang="en-US" dirty="0" smtClean="0"/>
          </a:p>
          <a:p>
            <a:r>
              <a:rPr lang="en-US" dirty="0" smtClean="0"/>
              <a:t>Computed </a:t>
            </a:r>
            <a:r>
              <a:rPr lang="en-US" dirty="0" smtClean="0"/>
              <a:t>by classical MC techniques (marching along ray, connecting to light source)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Complete BSSRDF model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2155"/>
            <a:ext cx="9143999" cy="3489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 simulation vs. BSSRDF model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1484784"/>
            <a:ext cx="925983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Dipole Model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Skin is NOT an semi-infinite slab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276872"/>
            <a:ext cx="643890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8467" y="3283460"/>
            <a:ext cx="5146021" cy="345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Dipole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[Donner and Jensen 2005]</a:t>
            </a:r>
          </a:p>
          <a:p>
            <a:r>
              <a:rPr lang="en-US" dirty="0" smtClean="0"/>
              <a:t>Dipole </a:t>
            </a:r>
            <a:r>
              <a:rPr lang="en-US" dirty="0" smtClean="0"/>
              <a:t>approximation assumed semi-infinite homogeneous medium</a:t>
            </a:r>
          </a:p>
          <a:p>
            <a:r>
              <a:rPr lang="en-US" dirty="0" smtClean="0"/>
              <a:t>Many materials, namely skin, has multiple layers of different optical properties and </a:t>
            </a:r>
            <a:r>
              <a:rPr lang="en-US" dirty="0" err="1" smtClean="0"/>
              <a:t>thickenss</a:t>
            </a:r>
            <a:endParaRPr lang="en-US" dirty="0" smtClean="0"/>
          </a:p>
          <a:p>
            <a:r>
              <a:rPr lang="en-US" dirty="0" smtClean="0"/>
              <a:t>Solution: infinitely many point sources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Diplole</a:t>
            </a:r>
            <a:r>
              <a:rPr lang="en-US" dirty="0" smtClean="0"/>
              <a:t> vs. </a:t>
            </a:r>
            <a:r>
              <a:rPr lang="en-US" dirty="0" err="1" smtClean="0"/>
              <a:t>multipole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8710627" cy="4850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Dipole Model -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874486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4149080"/>
            <a:ext cx="14287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501008"/>
            <a:ext cx="2237995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4149080"/>
            <a:ext cx="14287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3200" b="1" dirty="0" smtClean="0"/>
              <a:t>Rendering </a:t>
            </a:r>
            <a:r>
              <a:rPr lang="en-US" sz="3200" b="1" dirty="0" smtClean="0"/>
              <a:t>with BSSRDFs</a:t>
            </a:r>
            <a:endParaRPr lang="en-US" sz="3200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Rendering with BSSRDFs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Monte Carlo sampling [Jensen et al. 2001]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Hierarchical method [Jensen and Buhler 2002]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Real-time </a:t>
            </a:r>
            <a:r>
              <a:rPr lang="en-US" dirty="0" smtClean="0"/>
              <a:t>approximations </a:t>
            </a:r>
            <a:br>
              <a:rPr lang="en-US" dirty="0" smtClean="0"/>
            </a:br>
            <a:r>
              <a:rPr lang="en-US" dirty="0" smtClean="0"/>
              <a:t>[</a:t>
            </a:r>
            <a:r>
              <a:rPr lang="en-US" dirty="0" err="1" smtClean="0"/>
              <a:t>d’Eon</a:t>
            </a:r>
            <a:r>
              <a:rPr lang="en-US" dirty="0" smtClean="0"/>
              <a:t> et al. 2007, Jimenez et al. 2009]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Monte Carlo sampling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[Jensen et al. 2001]</a:t>
            </a:r>
            <a:endParaRPr lang="en-US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2342356"/>
            <a:ext cx="714375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7020272" cy="7034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[Jensen and Buhler 2002]</a:t>
            </a:r>
            <a:endParaRPr lang="en-US" dirty="0" smtClean="0"/>
          </a:p>
          <a:p>
            <a:r>
              <a:rPr lang="en-US" dirty="0" smtClean="0"/>
              <a:t>Key </a:t>
            </a:r>
            <a:r>
              <a:rPr lang="en-US" dirty="0" smtClean="0"/>
              <a:t>idea: decouple computation of surface irradiance from integration of BSSRDF</a:t>
            </a:r>
          </a:p>
          <a:p>
            <a:r>
              <a:rPr lang="en-US" dirty="0" smtClean="0"/>
              <a:t>Algorithm</a:t>
            </a:r>
          </a:p>
          <a:p>
            <a:pPr lvl="1"/>
            <a:r>
              <a:rPr lang="en-US" dirty="0" smtClean="0"/>
              <a:t>Distribute many points on translucent surface</a:t>
            </a:r>
          </a:p>
          <a:p>
            <a:pPr lvl="1"/>
            <a:r>
              <a:rPr lang="en-US" dirty="0" smtClean="0"/>
              <a:t>Compute irradiance at each point</a:t>
            </a:r>
          </a:p>
          <a:p>
            <a:pPr lvl="1"/>
            <a:r>
              <a:rPr lang="en-US" dirty="0" smtClean="0"/>
              <a:t>Build hierarchy over points (partial avg. irradiance)</a:t>
            </a:r>
          </a:p>
          <a:p>
            <a:pPr lvl="1"/>
            <a:r>
              <a:rPr lang="en-US" dirty="0" smtClean="0"/>
              <a:t>For each visible point, integrate BSSRDF over surface using the hierarchy (far away point use higher levels)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method -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05472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771800" y="3717032"/>
            <a:ext cx="79208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24200" y="6186512"/>
            <a:ext cx="79208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method - Results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8486775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Texture-space filtering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[</a:t>
            </a:r>
            <a:r>
              <a:rPr lang="en-US" dirty="0" err="1" smtClean="0"/>
              <a:t>d’Eon</a:t>
            </a:r>
            <a:r>
              <a:rPr lang="en-US" dirty="0" smtClean="0"/>
              <a:t> et al. </a:t>
            </a:r>
            <a:r>
              <a:rPr lang="en-US" dirty="0" smtClean="0"/>
              <a:t>2007]</a:t>
            </a:r>
          </a:p>
          <a:p>
            <a:endParaRPr lang="en-US" dirty="0" smtClean="0"/>
          </a:p>
          <a:p>
            <a:r>
              <a:rPr lang="en-US" dirty="0" smtClean="0"/>
              <a:t>Idea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Approximate diffusion profile with a sum of Gaussians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Blur irradiance in texture space on the GPU</a:t>
            </a:r>
          </a:p>
          <a:p>
            <a:pPr lvl="2"/>
            <a:r>
              <a:rPr lang="en-US" dirty="0" smtClean="0"/>
              <a:t>Fast because 2D Gaussians is separable</a:t>
            </a:r>
          </a:p>
          <a:p>
            <a:pPr lvl="2"/>
            <a:r>
              <a:rPr lang="en-US" dirty="0" smtClean="0"/>
              <a:t>Have to compensate for stretch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Diffusion profile approximation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484784"/>
            <a:ext cx="5208956" cy="495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Albedo</a:t>
            </a:r>
            <a:r>
              <a:rPr lang="en-US" dirty="0" smtClean="0"/>
              <a:t> (reflectance) map,  i.e. texture</a:t>
            </a:r>
          </a:p>
          <a:p>
            <a:r>
              <a:rPr lang="en-US" dirty="0" smtClean="0"/>
              <a:t>Illumination</a:t>
            </a:r>
          </a:p>
          <a:p>
            <a:r>
              <a:rPr lang="en-US" dirty="0" err="1" smtClean="0"/>
              <a:t>Radiosity</a:t>
            </a:r>
            <a:r>
              <a:rPr lang="en-US" dirty="0" smtClean="0"/>
              <a:t> (=</a:t>
            </a:r>
            <a:r>
              <a:rPr lang="en-US" dirty="0" err="1" smtClean="0"/>
              <a:t>albedo</a:t>
            </a:r>
            <a:r>
              <a:rPr lang="en-US" dirty="0" smtClean="0"/>
              <a:t> * </a:t>
            </a:r>
            <a:r>
              <a:rPr lang="en-US" dirty="0" err="1" smtClean="0"/>
              <a:t>illum</a:t>
            </a:r>
            <a:r>
              <a:rPr lang="en-US" dirty="0" smtClean="0"/>
              <a:t>) filtered by the individual Gaussian kernels</a:t>
            </a:r>
          </a:p>
          <a:p>
            <a:r>
              <a:rPr lang="en-US" dirty="0" err="1" smtClean="0"/>
              <a:t>Specular</a:t>
            </a:r>
            <a:r>
              <a:rPr lang="en-US" dirty="0" smtClean="0"/>
              <a:t> reflectance</a:t>
            </a:r>
            <a:endParaRPr lang="en-US" dirty="0"/>
          </a:p>
        </p:txBody>
      </p:sp>
      <p:pic>
        <p:nvPicPr>
          <p:cNvPr id="1026" name="Picture 2" descr="D:\devel\2012-npgr031\sss\2007-d'eon\RowOfFacesFullResolu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882957"/>
            <a:ext cx="9144000" cy="29750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space filtering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[Jimenez et al. 2009]</a:t>
            </a:r>
          </a:p>
          <a:p>
            <a:r>
              <a:rPr lang="en-US" dirty="0" smtClean="0"/>
              <a:t>Addresses scalability (think of many small characters in a game)</a:t>
            </a:r>
          </a:p>
          <a:p>
            <a:r>
              <a:rPr lang="en-US" dirty="0" smtClean="0"/>
              <a:t>Used </a:t>
            </a:r>
            <a:r>
              <a:rPr lang="en-US" dirty="0" smtClean="0"/>
              <a:t>in </a:t>
            </a:r>
            <a:r>
              <a:rPr lang="en-US" dirty="0" err="1" smtClean="0"/>
              <a:t>CryEngine</a:t>
            </a:r>
            <a:r>
              <a:rPr lang="en-US" dirty="0" smtClean="0"/>
              <a:t> </a:t>
            </a:r>
            <a:r>
              <a:rPr lang="en-US" dirty="0" smtClean="0"/>
              <a:t>3 and other</a:t>
            </a:r>
            <a:endParaRPr lang="en-US" dirty="0"/>
          </a:p>
        </p:txBody>
      </p:sp>
      <p:pic>
        <p:nvPicPr>
          <p:cNvPr id="3074" name="Picture 2" descr="D:\devel\2012-npgr031\sss\2009-screen space sss\teas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81387"/>
            <a:ext cx="9144000" cy="3376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3200" b="1" dirty="0" smtClean="0"/>
              <a:t>Acquisition of </a:t>
            </a:r>
            <a:r>
              <a:rPr lang="en-US" sz="3200" b="1" smtClean="0"/>
              <a:t>scattering properties</a:t>
            </a:r>
            <a:endParaRPr lang="en-US" sz="3200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PBRT, section 16.5</a:t>
            </a:r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BSSRDF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Bidirectional surface scattering distribution function [Nicodemus 1977]</a:t>
            </a:r>
          </a:p>
          <a:p>
            <a:pPr lvl="1"/>
            <a:r>
              <a:rPr lang="en-US" dirty="0" smtClean="0"/>
              <a:t>8D function (2x2 DOFs for surface + 2x2 DOFs for </a:t>
            </a:r>
            <a:r>
              <a:rPr lang="en-US" dirty="0" err="1" smtClean="0"/>
              <a:t>dirs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Differential outgoing radiance per differential incident flux (at two possibly different  surface points)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Encapsulates all light behavior under the surface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8763" y="4149080"/>
            <a:ext cx="60864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1403648" y="4005064"/>
            <a:ext cx="6408712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BSSRDF vs. BRDF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BRDF is a special case of BSSRDF (same entry/exit pt)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420888"/>
            <a:ext cx="605772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BSSRDF vs. BRDF examples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628800"/>
            <a:ext cx="5832648" cy="4374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084168" y="5517232"/>
            <a:ext cx="1018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BRDF</a:t>
            </a:r>
            <a:endParaRPr lang="en-US" sz="24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35516" y="5517232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BSSRDF</a:t>
            </a:r>
            <a:endParaRPr lang="en-US" sz="2400" dirty="0"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BSSRDF vs. BRDF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BRDF – hard, unnatural appearance</a:t>
            </a:r>
            <a:endParaRPr lang="en-US" dirty="0"/>
          </a:p>
        </p:txBody>
      </p:sp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533" y="2420888"/>
            <a:ext cx="412845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0005" y="2420888"/>
            <a:ext cx="412845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57762" y="2420888"/>
            <a:ext cx="1018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BRDF</a:t>
            </a:r>
            <a:endParaRPr lang="en-US" sz="24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56309" y="2420888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BSSRDF</a:t>
            </a:r>
            <a:endParaRPr lang="en-US" sz="2400" dirty="0"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4110</TotalTime>
  <Words>1124</Words>
  <Application>Microsoft Office PowerPoint</Application>
  <PresentationFormat>Předvádění na obrazovce (4:3)</PresentationFormat>
  <Paragraphs>246</Paragraphs>
  <Slides>48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49" baseType="lpstr">
      <vt:lpstr>Hrany</vt:lpstr>
      <vt:lpstr>Subsurface scattering</vt:lpstr>
      <vt:lpstr>Subsurface scattering examples</vt:lpstr>
      <vt:lpstr>Snímek 3</vt:lpstr>
      <vt:lpstr>Snímek 4</vt:lpstr>
      <vt:lpstr>Video</vt:lpstr>
      <vt:lpstr>BSSRDF</vt:lpstr>
      <vt:lpstr>BSSRDF vs. BRDF</vt:lpstr>
      <vt:lpstr>BSSRDF vs. BRDF examples 1</vt:lpstr>
      <vt:lpstr>BSSRDF vs. BRDF examples</vt:lpstr>
      <vt:lpstr>BSSRDF vs. BRDF examples</vt:lpstr>
      <vt:lpstr>BSSRDF vs. BRDF</vt:lpstr>
      <vt:lpstr>Generalized reflection equation</vt:lpstr>
      <vt:lpstr>Subsurface scattering simulation</vt:lpstr>
      <vt:lpstr>Simulating SS with photon mapping </vt:lpstr>
      <vt:lpstr>Problems with MC simulation of SS</vt:lpstr>
      <vt:lpstr>Practical model for subsurface scattering</vt:lpstr>
      <vt:lpstr>Practical model for subsurface scattering</vt:lpstr>
      <vt:lpstr>Approx. #1: Principle of similarity</vt:lpstr>
      <vt:lpstr>Approx. #1: Principle of similarity</vt:lpstr>
      <vt:lpstr>Reduced scattering coefficient</vt:lpstr>
      <vt:lpstr>Approx. #2:  Diffusion approximation</vt:lpstr>
      <vt:lpstr>Diffusion approximation</vt:lpstr>
      <vt:lpstr>Solving diffusion equation </vt:lpstr>
      <vt:lpstr>Solving diffusion equation </vt:lpstr>
      <vt:lpstr>Dipole approximation</vt:lpstr>
      <vt:lpstr>Dipole approximation</vt:lpstr>
      <vt:lpstr>Diffuse reflectance due to dipole</vt:lpstr>
      <vt:lpstr>Diffusion profile</vt:lpstr>
      <vt:lpstr>Final diffusion BSSRDF</vt:lpstr>
      <vt:lpstr>Single scattering term</vt:lpstr>
      <vt:lpstr>Complete BSSRDF model</vt:lpstr>
      <vt:lpstr>MC simulation vs. BSSRDF model</vt:lpstr>
      <vt:lpstr>Multiple Dipole Model</vt:lpstr>
      <vt:lpstr>Multiple Dipole Model</vt:lpstr>
      <vt:lpstr>Diplole vs. multipole</vt:lpstr>
      <vt:lpstr>Multiple Dipole Model - Results</vt:lpstr>
      <vt:lpstr>Rendering with BSSRDFs</vt:lpstr>
      <vt:lpstr>Rendering with BSSRDFs</vt:lpstr>
      <vt:lpstr>Monte Carlo sampling</vt:lpstr>
      <vt:lpstr>Hierarchical method</vt:lpstr>
      <vt:lpstr>Hierarchical method - Results</vt:lpstr>
      <vt:lpstr>Hierarchical method - Results</vt:lpstr>
      <vt:lpstr>Texture-space filtering</vt:lpstr>
      <vt:lpstr>Diffusion profile approximation</vt:lpstr>
      <vt:lpstr>Components</vt:lpstr>
      <vt:lpstr>Image space filtering</vt:lpstr>
      <vt:lpstr>Acquisition of scattering properties</vt:lpstr>
      <vt:lpstr>References</vt:lpstr>
    </vt:vector>
  </TitlesOfParts>
  <Company>CTU Prague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X36APG - Barvy</dc:title>
  <dc:creator>Jaroslav Křivánek</dc:creator>
  <cp:lastModifiedBy>jarda</cp:lastModifiedBy>
  <cp:revision>2722</cp:revision>
  <dcterms:created xsi:type="dcterms:W3CDTF">2006-11-17T09:10:54Z</dcterms:created>
  <dcterms:modified xsi:type="dcterms:W3CDTF">2012-04-26T11:48:33Z</dcterms:modified>
</cp:coreProperties>
</file>